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PT Sans Narrow"/>
      <p:regular r:id="rId32"/>
      <p:bold r:id="rId33"/>
    </p:embeddedFont>
    <p:embeddedFont>
      <p:font typeface="Open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PTSansNarrow-bold.fntdata"/><Relationship Id="rId10" Type="http://schemas.openxmlformats.org/officeDocument/2006/relationships/slide" Target="slides/slide5.xml"/><Relationship Id="rId32" Type="http://schemas.openxmlformats.org/officeDocument/2006/relationships/font" Target="fonts/PTSansNarrow-regular.fntdata"/><Relationship Id="rId13" Type="http://schemas.openxmlformats.org/officeDocument/2006/relationships/slide" Target="slides/slide8.xml"/><Relationship Id="rId35" Type="http://schemas.openxmlformats.org/officeDocument/2006/relationships/font" Target="fonts/OpenSans-bold.fntdata"/><Relationship Id="rId12" Type="http://schemas.openxmlformats.org/officeDocument/2006/relationships/slide" Target="slides/slide7.xml"/><Relationship Id="rId34" Type="http://schemas.openxmlformats.org/officeDocument/2006/relationships/font" Target="fonts/OpenSans-regular.fntdata"/><Relationship Id="rId15" Type="http://schemas.openxmlformats.org/officeDocument/2006/relationships/slide" Target="slides/slide10.xml"/><Relationship Id="rId37" Type="http://schemas.openxmlformats.org/officeDocument/2006/relationships/font" Target="fonts/OpenSans-boldItalic.fntdata"/><Relationship Id="rId14" Type="http://schemas.openxmlformats.org/officeDocument/2006/relationships/slide" Target="slides/slide9.xml"/><Relationship Id="rId36" Type="http://schemas.openxmlformats.org/officeDocument/2006/relationships/font" Target="fonts/OpenSans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155af4227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7155af4227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7155af4227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7155af4227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155af4227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7155af4227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155af4227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7155af4227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7155af4227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7155af4227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7155af4227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7155af4227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155af4227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7155af4227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7155af4227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7155af4227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155af4227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155af4227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155af4227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155af4227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7155af4227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7155af4227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7155af4227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7155af4227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155af4227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7155af4227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7155af4227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7155af4227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155af4227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155af4227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155af4227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7155af4227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155af4227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7155af4227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155af4227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155af4227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155af4227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155af4227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155af4227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155af4227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155af4227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155af4227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155af4227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7155af4227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155af4227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155af4227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155af4227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7155af4227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5400"/>
              <a:buNone/>
              <a:defRPr sz="5400">
                <a:solidFill>
                  <a:srgbClr val="0C343D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3600"/>
              <a:buNone/>
              <a:defRPr>
                <a:solidFill>
                  <a:srgbClr val="0C343D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3600"/>
              <a:buNone/>
              <a:defRPr>
                <a:solidFill>
                  <a:srgbClr val="0C343D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3600"/>
              <a:buNone/>
              <a:defRPr>
                <a:solidFill>
                  <a:srgbClr val="0C343D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>
                <a:solidFill>
                  <a:srgbClr val="000000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>
                <a:solidFill>
                  <a:srgbClr val="000000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>
                <a:solidFill>
                  <a:srgbClr val="000000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>
                <a:solidFill>
                  <a:srgbClr val="000000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3600"/>
              <a:buNone/>
              <a:defRPr>
                <a:solidFill>
                  <a:srgbClr val="0C343D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400"/>
              <a:buNone/>
              <a:defRPr sz="2400">
                <a:solidFill>
                  <a:srgbClr val="0C343D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jpg"/><Relationship Id="rId4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www.raillynews.com/2018/10/50-increased-passenger-capacity-2/" TargetMode="External"/><Relationship Id="rId4" Type="http://schemas.openxmlformats.org/officeDocument/2006/relationships/hyperlink" Target="https://uic.org/com/uic-e-news/173/article/tcdd-reports-on-high-speed-train" TargetMode="External"/><Relationship Id="rId5" Type="http://schemas.openxmlformats.org/officeDocument/2006/relationships/hyperlink" Target="https://link.springer.com/article/10.1007%2Fs40999-020-00506-7" TargetMode="External"/><Relationship Id="rId6" Type="http://schemas.openxmlformats.org/officeDocument/2006/relationships/hyperlink" Target="https://www.witpress.com/Secure/elibrary/papers/UT17/UT17047FU1.pdf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www.trenhaber.com/hafif-rayli-sistemler/ankara-da-gunde-400-bin-kisi-rayli-sistemleri-kullaniyor-h1390.html" TargetMode="External"/><Relationship Id="rId4" Type="http://schemas.openxmlformats.org/officeDocument/2006/relationships/hyperlink" Target="https://www.sciencedirect.com/science/article/pii/S000368701830108X" TargetMode="External"/><Relationship Id="rId5" Type="http://schemas.openxmlformats.org/officeDocument/2006/relationships/hyperlink" Target="https://www.ncjrs.gov/pdffiles1/nij/193510.pdf" TargetMode="External"/><Relationship Id="rId6" Type="http://schemas.openxmlformats.org/officeDocument/2006/relationships/hyperlink" Target="https://mpdc.dc.gov/page/hand-held-electronic-ticket-issuance-devices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www.scanxsecurity.com/hold-baggage-x-ray-machines/" TargetMode="External"/><Relationship Id="rId4" Type="http://schemas.openxmlformats.org/officeDocument/2006/relationships/hyperlink" Target="http://www.securitybaggagescanner.com/sale-10652252-multi-zone-metal-detector-body-scanner-walk-through-metal-detector-gate.html" TargetMode="External"/><Relationship Id="rId5" Type="http://schemas.openxmlformats.org/officeDocument/2006/relationships/hyperlink" Target="https://www.transportfocus.org.uk/research-publications/publications/ticket-queuing-times-at-major-rail-stations/" TargetMode="External"/><Relationship Id="rId6" Type="http://schemas.openxmlformats.org/officeDocument/2006/relationships/hyperlink" Target="https://safewaysystem.en.made-in-china.com/product/pXNQIFuOlvWr/China-Walk-Through-Metal-Detector-Body-Scanner-Indoor-Use-Metal-Detector.html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indiamart.com/proddetail/x-ray-baggage-scanner-system-psipl-5030-a-4061555430.html" TargetMode="External"/><Relationship Id="rId4" Type="http://schemas.openxmlformats.org/officeDocument/2006/relationships/hyperlink" Target="http://www.securitybaggagescanner.com/sale-10652252-multi-zone-metal-detector-body-scanner-walk-through-metal-detector-gate.html" TargetMode="External"/><Relationship Id="rId5" Type="http://schemas.openxmlformats.org/officeDocument/2006/relationships/hyperlink" Target="https://www.straitstimes.com/singapore/breezing-through-airport-security" TargetMode="External"/><Relationship Id="rId6" Type="http://schemas.openxmlformats.org/officeDocument/2006/relationships/hyperlink" Target="http://www.bodymetaldetectors.com/sale-9520147-pallet-cargo-luggage-x-ray-machine-with-stainless-steel-body-material-airport-baggage-scanner-screen.html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traveller.com.au/airline-selfservice-checkin-kiosks-mean-more-time-for-airport-shopping-11tbj9" TargetMode="External"/><Relationship Id="rId4" Type="http://schemas.openxmlformats.org/officeDocument/2006/relationships/hyperlink" Target="https://www.passengerterminaltoday.com/news/baggage/innovative-ocr-vcs-scanning-solution-reduces-number-of-unidentifiable-luggage-items.htm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3650" y="272441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 PROPOSAL TO INVESTIGATE THE INEFFICIENT AND UNSAFE CHECK-IN/BOARDING PROCESS AT ANKARA YHT TRAIN STATION</a:t>
            </a:r>
            <a:endParaRPr sz="3600"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6750" y="4265314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Muhammad Arham Khan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21701848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ENG 401 - 18</a:t>
            </a:r>
            <a:endParaRPr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 2.2 THE CHECK-IN PROCESS IS SEMI-MANUAL AND THIS LIMITED VERIFICATION POSES SECURITY THREATS</a:t>
            </a:r>
            <a:endParaRPr sz="2400"/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311700" y="1340250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725" y="1380050"/>
            <a:ext cx="3302699" cy="330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8625" y="1483450"/>
            <a:ext cx="46101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2.3 DUE TO HUMAN RELIANCE AND UNDERSTAFFED COUNTERS, THE CHECK-IN PROCESS IS SLOW AND INEFFICIENT.</a:t>
            </a:r>
            <a:endParaRPr sz="2400"/>
          </a:p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311700" y="1329700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Boarding process involves personnel typing passenger names on hand-held devices and verifying their reservations.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Use hand-held GSM-based ticket verification devices[5]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Delay caused during typing.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Any error in spelling names demands the retyping the entire name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Time spent per passenger increased dramatically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Manual verification of documents takes more time per passenger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Manual verification requires personnel to verify Passport/ ID against ticket name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Passenger verification also needed against picture on ID card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Increased time needed per passenger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2.3 DUE TO HUMAN RELIANCE AND UNDERSTAFFED COUNTERS, THE CHECK-IN PROCESS IS SLOW AND INEFFICIENT.</a:t>
            </a:r>
            <a:endParaRPr sz="2400"/>
          </a:p>
        </p:txBody>
      </p:sp>
      <p:sp>
        <p:nvSpPr>
          <p:cNvPr id="138" name="Google Shape;138;p24"/>
          <p:cNvSpPr txBox="1"/>
          <p:nvPr>
            <p:ph idx="1" type="body"/>
          </p:nvPr>
        </p:nvSpPr>
        <p:spPr>
          <a:xfrm>
            <a:off x="311700" y="1329700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000" y="1429275"/>
            <a:ext cx="3975676" cy="265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1975" y="1402100"/>
            <a:ext cx="4363750" cy="270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PROPOSED SOLUTIONS</a:t>
            </a:r>
            <a:endParaRPr/>
          </a:p>
        </p:txBody>
      </p:sp>
      <p:sp>
        <p:nvSpPr>
          <p:cNvPr id="146" name="Google Shape;146;p2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3.1  Installation of multiple X-ray baggage scanners and multi-zone body scanners at Platform entry points.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3.2  Use of automatic document scanners and FR cameras to verify documents against the travelling passenger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3.3  Installing automatic check-in counters and increasing staffed-counters at the platform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3.1 INSTALLATION OF MULTIPLE X-RAY BAGGAGE SCANNERS AND MULTI-ZONE BODY SCANNERS AT PLATFORM ENTRY POINTS</a:t>
            </a:r>
            <a:endParaRPr sz="2400"/>
          </a:p>
        </p:txBody>
      </p:sp>
      <p:sp>
        <p:nvSpPr>
          <p:cNvPr id="152" name="Google Shape;152;p26"/>
          <p:cNvSpPr txBox="1"/>
          <p:nvPr>
            <p:ph idx="1" type="body"/>
          </p:nvPr>
        </p:nvSpPr>
        <p:spPr>
          <a:xfrm>
            <a:off x="311700" y="130857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Installing upto three wide-length X-ray baggage scanners[6] at Platform entry points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Dedicated personnel monitoring and checking the baggage for any illegal items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Separate section for assessment of suspicious baggages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Installation of multi-zone full-body scanners beside the baggage scanners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Holistically checking the travelling passenger for any illegal items like weapons etc. [11]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 Separate queue for body search of passengers carrying illegal items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3.1 INSTALLATION OF MULTIPLE X-RAY BAGGAGE SCANNERS AND MULTI-ZONE BODY SCANNERS AT PLATFORM ENTRY POINTS</a:t>
            </a:r>
            <a:endParaRPr sz="2400"/>
          </a:p>
        </p:txBody>
      </p:sp>
      <p:sp>
        <p:nvSpPr>
          <p:cNvPr id="158" name="Google Shape;158;p27"/>
          <p:cNvSpPr txBox="1"/>
          <p:nvPr>
            <p:ph idx="1" type="body"/>
          </p:nvPr>
        </p:nvSpPr>
        <p:spPr>
          <a:xfrm>
            <a:off x="311700" y="130857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Google Shape;15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806" y="1579081"/>
            <a:ext cx="4224375" cy="228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9826" y="1632144"/>
            <a:ext cx="4022475" cy="2177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3.2 USE OF AUTOMATIC DOCUMENT SCANNERS AND FR CAMERAS TO VERIFY DOCUMENTS AGAINST THE TRAVELLING PASSENGER</a:t>
            </a:r>
            <a:endParaRPr sz="2400"/>
          </a:p>
        </p:txBody>
      </p:sp>
      <p:sp>
        <p:nvSpPr>
          <p:cNvPr id="166" name="Google Shape;166;p28"/>
          <p:cNvSpPr txBox="1"/>
          <p:nvPr>
            <p:ph idx="1" type="body"/>
          </p:nvPr>
        </p:nvSpPr>
        <p:spPr>
          <a:xfrm>
            <a:off x="311700" y="130857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Installing cloud-backed, optical character recognition(OCR) scanners to scan documents and verify their legitimacy[14]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Using QR code on tickets to verify reservation against scanned document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Using Facial recognition(FR) Cameras to match the travelling passenger against the ID document provided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Use of FR camera to keep record of passenger in a centralized database as well for future reference[15]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Faster document verification and hence, less time spent per passenger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3.3 INSTALLING AUTOMATIC CHECK-IN KIOSKS AND INCREASING STAFFED-COUNTERS AT PLATFORMS</a:t>
            </a:r>
            <a:endParaRPr sz="2400"/>
          </a:p>
        </p:txBody>
      </p:sp>
      <p:sp>
        <p:nvSpPr>
          <p:cNvPr id="172" name="Google Shape;172;p29"/>
          <p:cNvSpPr txBox="1"/>
          <p:nvPr>
            <p:ph idx="1" type="body"/>
          </p:nvPr>
        </p:nvSpPr>
        <p:spPr>
          <a:xfrm>
            <a:off x="311700" y="130857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Placing automatic check-in kiosks across the station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Reduce the load on conventional check-in counters at the Platform entrance[12]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Passengers can utilize the automatic document scanners, FR cameras and QR code scanners available on the kiosk to check-in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Use of automatically-generated barcode stub to board the train[10]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Separate queue for passengers who have checked-in already to make their boarding faster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Increasing the number of traditional check-in counters with digitized system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More staff leading to more queues leading to more </a:t>
            </a:r>
            <a:r>
              <a:rPr lang="en"/>
              <a:t>passengers</a:t>
            </a:r>
            <a:r>
              <a:rPr lang="en"/>
              <a:t> checking-in faster.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3.3 INSTALLING AUTOMATIC CHECK-IN KIOSKS AND INCREASING STAFFED-COUNTERS AT PLATFORMS</a:t>
            </a:r>
            <a:endParaRPr sz="2400"/>
          </a:p>
        </p:txBody>
      </p:sp>
      <p:sp>
        <p:nvSpPr>
          <p:cNvPr id="178" name="Google Shape;178;p30"/>
          <p:cNvSpPr txBox="1"/>
          <p:nvPr>
            <p:ph idx="1" type="body"/>
          </p:nvPr>
        </p:nvSpPr>
        <p:spPr>
          <a:xfrm>
            <a:off x="311700" y="130857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3500" y="1329100"/>
            <a:ext cx="4892476" cy="3261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4.0 CRITERIA</a:t>
            </a:r>
            <a:endParaRPr/>
          </a:p>
        </p:txBody>
      </p:sp>
      <p:sp>
        <p:nvSpPr>
          <p:cNvPr id="185" name="Google Shape;185;p31"/>
          <p:cNvSpPr txBox="1"/>
          <p:nvPr>
            <p:ph idx="1" type="body"/>
          </p:nvPr>
        </p:nvSpPr>
        <p:spPr>
          <a:xfrm>
            <a:off x="311700" y="11524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4.1  Cost </a:t>
            </a:r>
            <a:r>
              <a:rPr lang="en"/>
              <a:t>of installing/ acquiring and maintaining the new equipment and software infrastructure (including the cost of human resource needed)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4.2  Reliability </a:t>
            </a:r>
            <a:r>
              <a:rPr lang="en"/>
              <a:t>of the X-ray baggage scanners, walkthrough security gates, document scanners and other technologies in identifying any irregularities during the boarding process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4.3  Efficiency </a:t>
            </a:r>
            <a:r>
              <a:rPr lang="en"/>
              <a:t>of the baggage scanners, body scanners, document verification equipment and other technologies in making the boarding process faster and more secure.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4.4  User-friendliness</a:t>
            </a:r>
            <a:r>
              <a:rPr lang="en"/>
              <a:t> of the automatic check-in kiosks and digital check-in software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"/>
              <a:t>INTRODUCTION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More than 4.3 million passengers commute using trains per day in Turkey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Most used mode of transport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Usually the ticket purchasing process is straight-forward and easy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Importance of an robust check-in/ boarding process in train travel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Train delays propagate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Insufficient baggage checking poses security risk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5.0 RESEARCH METHODOLOGY</a:t>
            </a:r>
            <a:endParaRPr/>
          </a:p>
        </p:txBody>
      </p:sp>
      <p:sp>
        <p:nvSpPr>
          <p:cNvPr id="191" name="Google Shape;191;p3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5.1 Passengers will be surveyed to validate user-friendliness of the automatic kiosks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5.2  Market research will be done for equipment installation costs and software infrastructure development/ maintenance costs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5.3  Secondary sources like newspaper articles, research papers, user manuals will be used to learn about the</a:t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Standard procedures and regulations of implementing such systems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Learn about similar implementations and utilize that to improve the approach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Verifying the expected outcomes against similar existing infrastructures.</a:t>
            </a:r>
            <a:endParaRPr sz="14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197" name="Google Shape;197;p3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QUESTIONS?</a:t>
            </a:r>
            <a:endParaRPr sz="14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03" name="Google Shape;203;p3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[1] TCDD, “Passenger capacity increases in Ankara?: DW: 12.10.2019,” 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raillynews.com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[Online]. Available: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https://www.raillynews.com/2018/10/50-increased-passenger-capacity-2/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[Accessed: 13-Mar-2020].</a:t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[2] “TCDD reports on high speed train operations: DW: 19.02.2010,” 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uic.org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[Online]. Available: </a:t>
            </a:r>
            <a:r>
              <a:rPr lang="en" sz="11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https://uic.org/com/uic-e-news/173/article/tcdd-reports-on-high-speed-train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[Accessed: 13-Mar-2020].</a:t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[3] “Evaluating the Relation Between Station Area Design Parameters and Transit Usage for Urban Rail Systems in Ankara, Turkey” DW: 10.03.2020,” 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springer.com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[Online]. Available: </a:t>
            </a:r>
            <a:r>
              <a:rPr lang="en" sz="11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https://link.springer.com/article/10.1007%2Fs40999-020-00506-7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[Accessed: 13-Mar-2020].</a:t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[4] “COMPARISON OF HSR LINES IN TURKEY AND THE WORLD AND THEIR SPATIAL IMPACT: A CASE STUDY OF THE ANKARA–KONYA HSR LINE” DW: 12.02.2019,” 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witpress.com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[Online]. Available: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https://www.witpress.com/Secure/elibrary/papers/UT17/UT17047FU1.pdf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[Accessed: 13-Mar-2020].</a:t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09" name="Google Shape;209;p3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[5] 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HAFİF RAYLI SİSTEMLER HABERLERİ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, “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Ankara'da günde 400 bin kişi raylı sistemleri kullanıyor”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 DW: 12.10.2019,” 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raillynews.com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[Online]. Available: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https://www.trenhaber.com/hafif-rayli-sistemler/ankara-da-gunde-400-bin-kisi-rayli-sistemleri-kullaniyor-h1390.html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 [Accessed: 13-Mar-2020].</a:t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[6] “Automation in airport security X-ray screening of cabin baggage: Examining benefits and possible implementations of automated explosives detection” DW: 12.01.2019,” 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sciencedirect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.com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[Online]. Available: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https://www.sciencedirect.com/science/article/pii/S000368701830108X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[Accessed: 13-Mar-2020].</a:t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[7] “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Walk-Through Metal Detectors for Use in Concealed Weapon and Contraband Detection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” DW: 10.03.2019,” 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ncjrs.gov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[Online]. Available: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https://www.ncjrs.gov/pdffiles1/nij/193510.pdf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[Accessed: 13-Mar-2020].</a:t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[8] “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Hand-Held Electronic Ticket Verification Devices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” DW: 12.01.2017,” 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mpdc.dc.gov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[Online]. Available: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https://mpdc.dc.gov/page/hand-held-electronic-ticket-issuance-devices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 [Accessed: 13-Mar-2020].</a:t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15" name="Google Shape;215;p3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[9] “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Hold Baggage Security X-Ray Machines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” DW: 12.01.2015,” 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scanxsecurity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.com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[Online]. Available: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http://www.scanxsecurity.com/hold-baggage-x-ray-machines/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 [Accessed: 13-Mar-2020].</a:t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[10] “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Multi Zone Metal Detector Body Scanner / Walk-Through Metal Detector Gate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” DW: 12.01.2019,” 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securitybaggagescanner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.com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[Online]. Available: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http://www.securitybaggagescanner.com/sale-10652252-multi-zone-metal-detector-body-scanner-walk-through-metal-detector-gate.html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[Accessed: 13-Mar-2020].</a:t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[11] “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Ticket queuing times at major rail stations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” DW: 12.01.2012,” 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passengerfocus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[Online]. Available: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https://www.transportfocus.org.uk/research-publications/publications/ticket-queuing-times-at-major-rail-stations/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 [Accessed: 13-Mar-2020].</a:t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[12] “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Walk Through Metal Detector, Body Scanner-Indoor Use Metal Detector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” DW: 12.01.2017,” 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safewaysystem.com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[Online]. Available: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https://safewaysystem.en.made-in-china.com/product/pXNQIFuOlvWr/China-Walk-Through-Metal-Detector-Body-Scanner-Indoor-Use-Metal-Detector.html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[Accessed: 13-Mar-2020].</a:t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21" name="Google Shape;221;p3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[13] “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X Ray Baggage Scanner System PSIPL 5030 A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” DW: 12.01.2015,” 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indiamart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.com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[Online]. Available: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https://www.indiamart.com/proddetail/x-ray-baggage-scanner-system-psipl-5030-a-4061555430.html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 [Accessed: 13-Mar-2020].</a:t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[14] “Multi Zone Metal Detector Body Scanner / Walk-Through Metal Detector Gate” DW: 12.01.2019,” 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securitybaggagescanner.com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[Online]. Available: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http://www.securitybaggagescanner.com/sale-10652252-multi-zone-metal-detector-body-scanner-walk-through-metal-detector-gate.html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[Accessed: 13-Mar-2020].</a:t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[15] “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Breezing through airport security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” DW: 12.09.2012,” 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straitstimes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[Online]. Available: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https://www.straitstimes.com/singapore/breezing-through-airport-security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[Accessed: 13-Mar-2020].</a:t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[16] “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 Luggage X Ray Machine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” DW: 12.01.2017,” 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bodymetaldetectors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.com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[Online]. Available: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http://www.bodymetaldetectors.com/sale-9520147-pallet-cargo-luggage-x-ray-machine-with-stainless-steel-body-material-airport-baggage-scanner-screen.html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[Accessed: 13-Mar-2020].</a:t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27" name="Google Shape;227;p3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[17] “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Airline self-service check-in kiosks mean more time for airport shopping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” DW: 12.12.2017,” 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traveller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.com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[Online]. Available: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https://www.traveller.com.au/airline-selfservice-checkin-kiosks-mean-more-time-for-airport-shopping-11tbj9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[Accessed: 13-Mar-2020].</a:t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[18] “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Innovative OCR-VCS scanning solution reduces number of unidentifiable luggage items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” DW: 12.10.2017,” 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passengerterminaltoday</a:t>
            </a:r>
            <a:r>
              <a:rPr i="1"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.com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[Online]. Available: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https://www.passengerterminaltoday.com/news/baggage/innovative-ocr-vcs-scanning-solution-reduces-number-of-unidentifiable-luggage-items.html</a:t>
            </a:r>
            <a:r>
              <a:rPr lang="en" sz="1100">
                <a:solidFill>
                  <a:srgbClr val="0B2C63"/>
                </a:solidFill>
                <a:latin typeface="Arial"/>
                <a:ea typeface="Arial"/>
                <a:cs typeface="Arial"/>
                <a:sym typeface="Arial"/>
              </a:rPr>
              <a:t>. [Accessed: 13-Mar-2020].</a:t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200"/>
              </a:spcBef>
              <a:spcAft>
                <a:spcPts val="3200"/>
              </a:spcAft>
              <a:buNone/>
            </a:pPr>
            <a:r>
              <a:t/>
            </a:r>
            <a:endParaRPr sz="1100">
              <a:solidFill>
                <a:srgbClr val="0B2C6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"/>
              <a:t>INTRODUCTION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Calibri"/>
              <a:buAutoNum type="arabicPeriod"/>
            </a:pPr>
            <a:r>
              <a:rPr lang="en" sz="20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Ankara YHT Train Station</a:t>
            </a:r>
            <a:endParaRPr sz="20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Calibri"/>
              <a:buAutoNum type="alphaLcPeriod"/>
            </a:pPr>
            <a:r>
              <a:rPr lang="en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More than 28000 passengers commute daily, expected to increase by 27% by 2021[1]</a:t>
            </a:r>
            <a:endParaRPr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Calibri"/>
              <a:buAutoNum type="alphaLcPeriod"/>
            </a:pPr>
            <a:r>
              <a:rPr lang="en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An average of 482 passengers per Platform per train leaving time[2]</a:t>
            </a:r>
            <a:endParaRPr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Calibri"/>
              <a:buAutoNum type="arabicPeriod"/>
            </a:pPr>
            <a:r>
              <a:rPr lang="en" sz="20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Current security/ Boarding process</a:t>
            </a:r>
            <a:endParaRPr sz="20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Calibri"/>
              <a:buAutoNum type="alphaLcPeriod"/>
            </a:pPr>
            <a:r>
              <a:rPr lang="en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Basic baggage/ body screening upon entry using X-ray baggage scanners and walk through gates</a:t>
            </a:r>
            <a:endParaRPr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Calibri"/>
              <a:buAutoNum type="alphaLcPeriod"/>
            </a:pPr>
            <a:r>
              <a:rPr lang="en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Boarding starts 20 minutes before departure</a:t>
            </a:r>
            <a:endParaRPr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Calibri"/>
              <a:buAutoNum type="alphaLcPeriod"/>
            </a:pPr>
            <a:r>
              <a:rPr lang="en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Lengthy queues being catered by 2 employees per “Peron”</a:t>
            </a:r>
            <a:endParaRPr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Calibri"/>
              <a:buAutoNum type="alphaLcPeriod"/>
            </a:pPr>
            <a:r>
              <a:rPr lang="en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Manual name entry, manual name/ document verification</a:t>
            </a:r>
            <a:endParaRPr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Calibri"/>
              <a:buAutoNum type="alphaLcPeriod"/>
            </a:pPr>
            <a:r>
              <a:rPr lang="en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Baggage dimension checking by estimation</a:t>
            </a:r>
            <a:endParaRPr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"/>
              <a:t>INTRODUCTION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0525" y="1266325"/>
            <a:ext cx="5414799" cy="350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"/>
              <a:t>INTRODUCTION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Purpose: making the train boarding/ checking-in process faster, easier and more secure for the passengers.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PROBLEM DEFINITION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2.1	The baggage/ body scanning at entry is insufficient and not </a:t>
            </a:r>
            <a:r>
              <a:rPr lang="en"/>
              <a:t>holistic</a:t>
            </a:r>
            <a:r>
              <a:rPr lang="en"/>
              <a:t> enough.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2.2  The check-in process is semi-manual and this limited verification process poses security threat.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2.3  Due to understaffed counters and human reliance, the check-in process is slow and inefficient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2.1 THE BAGGAGE/ BODY SCANNING AT ENTRY IS INSUFFICIENT AND NOT HOLISTIC ENOUGH</a:t>
            </a:r>
            <a:endParaRPr sz="2400"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389500"/>
            <a:ext cx="85206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One X-ray baggage scanner to check all baggages at entering the station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Limited scanning and almost no limitations on carryable items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Luggage always accessible during travel so poses security threat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High volume of passengers entering may result in oversight[3]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Possibility of adding an illegal item afterwards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Standard walkthrough metal detector gates upon entry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Limited scanning for metal items[5]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No specific action taken upon metal beeping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Limited body scanning may result in passengers carrying harmful items like weapons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2.1 THE BAGGAGE/ BODY SCANNING AT ENTRY IS INSUFFICIENT AND NOT HOLISTIC ENOUGH</a:t>
            </a:r>
            <a:endParaRPr sz="2400"/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389500"/>
            <a:ext cx="85206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2475" y="1496788"/>
            <a:ext cx="1714500" cy="267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1625" y="1389500"/>
            <a:ext cx="3415276" cy="3415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 2.2 THE CHECK-IN PROCESS IS SEMI-MANUAL AND THIS LIMITED VERIFICATION POSES SECURITY THREATS</a:t>
            </a:r>
            <a:endParaRPr sz="2400"/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340250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ID/ Passport verification done manually against name on ticket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Possibility of fake documents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Possibility of someone else travelling on another person’s identity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Human error in verification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Oversight on personnel’s part in verifying passenger details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Error by personnel in verifying passenger against the picture on ID card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Lack of accountability and tracking on the passengers that checked in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